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9" r:id="rId7"/>
    <p:sldId id="260" r:id="rId8"/>
    <p:sldId id="268" r:id="rId9"/>
    <p:sldId id="266" r:id="rId10"/>
    <p:sldId id="261" r:id="rId11"/>
    <p:sldId id="262" r:id="rId12"/>
    <p:sldId id="270" r:id="rId13"/>
    <p:sldId id="263" r:id="rId14"/>
    <p:sldId id="26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p:cViewPr varScale="1">
        <p:scale>
          <a:sx n="88" d="100"/>
          <a:sy n="88" d="100"/>
        </p:scale>
        <p:origin x="36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7AB09F3-2F7F-445F-B492-9FFDFD52BCA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4252552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7AB09F3-2F7F-445F-B492-9FFDFD52BCA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961804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7AB09F3-2F7F-445F-B492-9FFDFD52BCA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185865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7AB09F3-2F7F-445F-B492-9FFDFD52BCA0}"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9030201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7AB09F3-2F7F-445F-B492-9FFDFD52BCA0}" type="datetimeFigureOut">
              <a:rPr lang="en-GB" smtClean="0"/>
              <a:t>01/10/2025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2809519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7AB09F3-2F7F-445F-B492-9FFDFD52BCA0}" type="datetimeFigureOut">
              <a:rPr lang="en-GB" smtClean="0"/>
              <a:t>01/10/2025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2231971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AB09F3-2F7F-445F-B492-9FFDFD52BCA0}" type="datetimeFigureOut">
              <a:rPr lang="en-GB" smtClean="0"/>
              <a:t>01/10/2025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4111894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7AB09F3-2F7F-445F-B492-9FFDFD52BCA0}"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3147552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7AB09F3-2F7F-445F-B492-9FFDFD52BCA0}" type="datetimeFigureOut">
              <a:rPr lang="en-GB" smtClean="0"/>
              <a:t>01/10/2025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245013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7AB09F3-2F7F-445F-B492-9FFDFD52BCA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1401936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7AB09F3-2F7F-445F-B492-9FFDFD52BCA0}" type="datetimeFigureOut">
              <a:rPr lang="en-GB" smtClean="0"/>
              <a:t>01/10/2025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C19BDF-BB9A-4976-B711-9C64CF9AB757}" type="slidenum">
              <a:rPr lang="en-GB" smtClean="0"/>
              <a:t>‹#›</a:t>
            </a:fld>
            <a:endParaRPr lang="en-GB"/>
          </a:p>
        </p:txBody>
      </p:sp>
    </p:spTree>
    <p:extLst>
      <p:ext uri="{BB962C8B-B14F-4D97-AF65-F5344CB8AC3E}">
        <p14:creationId xmlns:p14="http://schemas.microsoft.com/office/powerpoint/2010/main" val="721719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AB09F3-2F7F-445F-B492-9FFDFD52BCA0}" type="datetimeFigureOut">
              <a:rPr lang="en-GB" smtClean="0"/>
              <a:t>01/10/2025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C19BDF-BB9A-4976-B711-9C64CF9AB757}" type="slidenum">
              <a:rPr lang="en-GB" smtClean="0"/>
              <a:t>‹#›</a:t>
            </a:fld>
            <a:endParaRPr lang="en-GB"/>
          </a:p>
        </p:txBody>
      </p:sp>
    </p:spTree>
    <p:extLst>
      <p:ext uri="{BB962C8B-B14F-4D97-AF65-F5344CB8AC3E}">
        <p14:creationId xmlns:p14="http://schemas.microsoft.com/office/powerpoint/2010/main" val="2957141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Parent Workshop: Understanding SEND at </a:t>
            </a:r>
            <a:r>
              <a:rPr lang="en-GB" dirty="0" err="1" smtClean="0"/>
              <a:t>Burghclere</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9138399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299" y="236797"/>
            <a:ext cx="10488455" cy="3970318"/>
          </a:xfrm>
          <a:prstGeom prst="rect">
            <a:avLst/>
          </a:prstGeom>
        </p:spPr>
        <p:txBody>
          <a:bodyPr wrap="square">
            <a:spAutoFit/>
          </a:bodyPr>
          <a:lstStyle/>
          <a:p>
            <a:r>
              <a:rPr lang="en-GB" sz="3600" b="1" dirty="0" smtClean="0"/>
              <a:t>Welcome &amp; Aims of the Session</a:t>
            </a:r>
          </a:p>
          <a:p>
            <a:pPr>
              <a:buFont typeface="Arial" panose="020B0604020202020204" pitchFamily="34" charset="0"/>
              <a:buChar char="•"/>
            </a:pPr>
            <a:r>
              <a:rPr lang="en-GB" sz="3600" dirty="0" smtClean="0"/>
              <a:t>Welcome parents and carers.</a:t>
            </a:r>
          </a:p>
          <a:p>
            <a:pPr>
              <a:buFont typeface="Arial" panose="020B0604020202020204" pitchFamily="34" charset="0"/>
              <a:buChar char="•"/>
            </a:pPr>
            <a:r>
              <a:rPr lang="en-GB" sz="3600" dirty="0" smtClean="0"/>
              <a:t>To give an overview of SEND</a:t>
            </a:r>
          </a:p>
          <a:p>
            <a:pPr>
              <a:buFont typeface="Arial" panose="020B0604020202020204" pitchFamily="34" charset="0"/>
              <a:buChar char="•"/>
            </a:pPr>
            <a:r>
              <a:rPr lang="en-GB" sz="3600" dirty="0"/>
              <a:t>H</a:t>
            </a:r>
            <a:r>
              <a:rPr lang="en-GB" sz="3600" dirty="0" smtClean="0"/>
              <a:t>ow support works at </a:t>
            </a:r>
            <a:r>
              <a:rPr lang="en-GB" sz="3600" dirty="0" err="1" smtClean="0"/>
              <a:t>Burghclere</a:t>
            </a:r>
            <a:endParaRPr lang="en-GB" sz="3600" dirty="0" smtClean="0"/>
          </a:p>
          <a:p>
            <a:pPr>
              <a:buFont typeface="Arial" panose="020B0604020202020204" pitchFamily="34" charset="0"/>
              <a:buChar char="•"/>
            </a:pPr>
            <a:r>
              <a:rPr lang="en-GB" sz="3600" dirty="0"/>
              <a:t>I</a:t>
            </a:r>
            <a:r>
              <a:rPr lang="en-GB" sz="3600" dirty="0" smtClean="0"/>
              <a:t>ntroduce Hampshire’s Ordinarily Available Provision (OAP) document.</a:t>
            </a:r>
          </a:p>
          <a:p>
            <a:pPr>
              <a:buFont typeface="Arial" panose="020B0604020202020204" pitchFamily="34" charset="0"/>
              <a:buChar char="•"/>
            </a:pPr>
            <a:r>
              <a:rPr lang="en-GB" sz="3600" dirty="0"/>
              <a:t>Q</a:t>
            </a:r>
            <a:r>
              <a:rPr lang="en-GB" sz="3600" dirty="0" smtClean="0"/>
              <a:t>uestions at the end.</a:t>
            </a:r>
            <a:endParaRPr lang="en-GB" sz="3600" dirty="0"/>
          </a:p>
        </p:txBody>
      </p:sp>
    </p:spTree>
    <p:extLst>
      <p:ext uri="{BB962C8B-B14F-4D97-AF65-F5344CB8AC3E}">
        <p14:creationId xmlns:p14="http://schemas.microsoft.com/office/powerpoint/2010/main" val="1823557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80143" y="0"/>
            <a:ext cx="6616345" cy="6858000"/>
          </a:xfrm>
          <a:prstGeom prst="rect">
            <a:avLst/>
          </a:prstGeom>
        </p:spPr>
      </p:pic>
    </p:spTree>
    <p:extLst>
      <p:ext uri="{BB962C8B-B14F-4D97-AF65-F5344CB8AC3E}">
        <p14:creationId xmlns:p14="http://schemas.microsoft.com/office/powerpoint/2010/main" val="2748679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7744" y="408561"/>
            <a:ext cx="10486417" cy="6186309"/>
          </a:xfrm>
          <a:prstGeom prst="rect">
            <a:avLst/>
          </a:prstGeom>
        </p:spPr>
        <p:txBody>
          <a:bodyPr wrap="square">
            <a:spAutoFit/>
          </a:bodyPr>
          <a:lstStyle/>
          <a:p>
            <a:r>
              <a:rPr lang="en-GB" sz="3600" b="1" dirty="0" smtClean="0"/>
              <a:t>What is SEND?</a:t>
            </a:r>
          </a:p>
          <a:p>
            <a:r>
              <a:rPr lang="en-GB" sz="3600" b="1" dirty="0" smtClean="0"/>
              <a:t>Definition:</a:t>
            </a:r>
            <a:r>
              <a:rPr lang="en-GB" sz="3600" dirty="0" smtClean="0"/>
              <a:t> Special Educational Needs and Disabilities (SEND) means children who have learning difficulties or disabilities that make it harder for them to learn than most children of the same age.</a:t>
            </a:r>
          </a:p>
          <a:p>
            <a:pPr>
              <a:buFont typeface="Arial" panose="020B0604020202020204" pitchFamily="34" charset="0"/>
              <a:buChar char="•"/>
            </a:pPr>
            <a:endParaRPr lang="en-GB" sz="3600" dirty="0" smtClean="0"/>
          </a:p>
          <a:p>
            <a:r>
              <a:rPr lang="en-GB" sz="3600" b="1" dirty="0" smtClean="0"/>
              <a:t>Areas of need: </a:t>
            </a:r>
          </a:p>
          <a:p>
            <a:pPr>
              <a:buFont typeface="Arial" panose="020B0604020202020204" pitchFamily="34" charset="0"/>
              <a:buChar char="•"/>
            </a:pPr>
            <a:r>
              <a:rPr lang="en-GB" sz="3600" dirty="0" smtClean="0"/>
              <a:t>Communication and Interaction, </a:t>
            </a:r>
          </a:p>
          <a:p>
            <a:pPr>
              <a:buFont typeface="Arial" panose="020B0604020202020204" pitchFamily="34" charset="0"/>
              <a:buChar char="•"/>
            </a:pPr>
            <a:r>
              <a:rPr lang="en-GB" sz="3600" dirty="0" smtClean="0"/>
              <a:t>Cognition and Learning, </a:t>
            </a:r>
          </a:p>
          <a:p>
            <a:pPr>
              <a:buFont typeface="Arial" panose="020B0604020202020204" pitchFamily="34" charset="0"/>
              <a:buChar char="•"/>
            </a:pPr>
            <a:r>
              <a:rPr lang="en-GB" sz="3600" dirty="0" smtClean="0"/>
              <a:t>Social, Emotional and Mental Health, </a:t>
            </a:r>
          </a:p>
          <a:p>
            <a:pPr>
              <a:buFont typeface="Arial" panose="020B0604020202020204" pitchFamily="34" charset="0"/>
              <a:buChar char="•"/>
            </a:pPr>
            <a:r>
              <a:rPr lang="en-GB" sz="3600" dirty="0" smtClean="0"/>
              <a:t>Sensory and/or Physical needs.</a:t>
            </a:r>
            <a:endParaRPr lang="en-GB" sz="3600" dirty="0"/>
          </a:p>
        </p:txBody>
      </p:sp>
    </p:spTree>
    <p:extLst>
      <p:ext uri="{BB962C8B-B14F-4D97-AF65-F5344CB8AC3E}">
        <p14:creationId xmlns:p14="http://schemas.microsoft.com/office/powerpoint/2010/main" val="34966989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5838" y="700392"/>
            <a:ext cx="10982528" cy="3046988"/>
          </a:xfrm>
          <a:prstGeom prst="rect">
            <a:avLst/>
          </a:prstGeom>
        </p:spPr>
        <p:txBody>
          <a:bodyPr wrap="square">
            <a:spAutoFit/>
          </a:bodyPr>
          <a:lstStyle/>
          <a:p>
            <a:r>
              <a:rPr lang="en-GB" sz="3200" b="1" dirty="0" smtClean="0"/>
              <a:t>SEND Support at </a:t>
            </a:r>
            <a:r>
              <a:rPr lang="en-GB" sz="3200" b="1" dirty="0" err="1" smtClean="0"/>
              <a:t>Burghclere</a:t>
            </a:r>
            <a:endParaRPr lang="en-GB" sz="3200" b="1" dirty="0" smtClean="0"/>
          </a:p>
          <a:p>
            <a:pPr>
              <a:buFont typeface="Arial" panose="020B0604020202020204" pitchFamily="34" charset="0"/>
              <a:buChar char="•"/>
            </a:pPr>
            <a:r>
              <a:rPr lang="en-GB" sz="3200" dirty="0" smtClean="0"/>
              <a:t>High-quality, inclusive teaching for all.</a:t>
            </a:r>
          </a:p>
          <a:p>
            <a:pPr>
              <a:buFont typeface="Arial" panose="020B0604020202020204" pitchFamily="34" charset="0"/>
              <a:buChar char="•"/>
            </a:pPr>
            <a:r>
              <a:rPr lang="en-GB" sz="3200" dirty="0" smtClean="0"/>
              <a:t>Differentiated tasks, scaffolding, and personalised approaches.</a:t>
            </a:r>
          </a:p>
          <a:p>
            <a:pPr>
              <a:buFont typeface="Arial" panose="020B0604020202020204" pitchFamily="34" charset="0"/>
              <a:buChar char="•"/>
            </a:pPr>
            <a:r>
              <a:rPr lang="en-GB" sz="3200" dirty="0" smtClean="0"/>
              <a:t>Targeted interventions where needed.</a:t>
            </a:r>
          </a:p>
          <a:p>
            <a:pPr>
              <a:buFont typeface="Arial" panose="020B0604020202020204" pitchFamily="34" charset="0"/>
              <a:buChar char="•"/>
            </a:pPr>
            <a:r>
              <a:rPr lang="en-GB" sz="3200" dirty="0" smtClean="0"/>
              <a:t>Working closely with parents, carers, and outside professionals.</a:t>
            </a:r>
          </a:p>
          <a:p>
            <a:pPr>
              <a:buFont typeface="Arial" panose="020B0604020202020204" pitchFamily="34" charset="0"/>
              <a:buChar char="•"/>
            </a:pPr>
            <a:r>
              <a:rPr lang="en-GB" sz="3200" dirty="0" smtClean="0"/>
              <a:t>Regular </a:t>
            </a:r>
            <a:r>
              <a:rPr lang="en-GB" sz="3200" dirty="0" smtClean="0"/>
              <a:t>reviews.</a:t>
            </a:r>
            <a:endParaRPr lang="en-GB" sz="3200" dirty="0"/>
          </a:p>
        </p:txBody>
      </p:sp>
    </p:spTree>
    <p:extLst>
      <p:ext uri="{BB962C8B-B14F-4D97-AF65-F5344CB8AC3E}">
        <p14:creationId xmlns:p14="http://schemas.microsoft.com/office/powerpoint/2010/main" val="2972507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045" y="121920"/>
            <a:ext cx="12043955" cy="6370975"/>
          </a:xfrm>
          <a:prstGeom prst="rect">
            <a:avLst/>
          </a:prstGeom>
        </p:spPr>
        <p:txBody>
          <a:bodyPr wrap="square">
            <a:spAutoFit/>
          </a:bodyPr>
          <a:lstStyle/>
          <a:p>
            <a:r>
              <a:rPr lang="en-GB" sz="2400" b="1" dirty="0"/>
              <a:t>How we as a school support emotional wellbeing</a:t>
            </a:r>
            <a:endParaRPr lang="en-GB" sz="2400" dirty="0"/>
          </a:p>
          <a:p>
            <a:endParaRPr lang="en-GB" sz="2400" b="1" dirty="0" smtClean="0"/>
          </a:p>
          <a:p>
            <a:r>
              <a:rPr lang="en-GB" sz="2400" b="1" dirty="0" err="1" smtClean="0"/>
              <a:t>Attunement</a:t>
            </a:r>
            <a:endParaRPr lang="en-GB" sz="2400" dirty="0"/>
          </a:p>
          <a:p>
            <a:pPr>
              <a:buFont typeface="Arial" panose="020B0604020202020204" pitchFamily="34" charset="0"/>
              <a:buChar char="•"/>
            </a:pPr>
            <a:r>
              <a:rPr lang="en-GB" sz="2400" dirty="0"/>
              <a:t>We notice and respond to children’s emotional signals (tone of voice, body language, expressions).</a:t>
            </a:r>
          </a:p>
          <a:p>
            <a:pPr>
              <a:buFont typeface="Arial" panose="020B0604020202020204" pitchFamily="34" charset="0"/>
              <a:buChar char="•"/>
            </a:pPr>
            <a:r>
              <a:rPr lang="en-GB" sz="2400" dirty="0"/>
              <a:t>Staff use calm voices, warm eye contact, and reflective listening.</a:t>
            </a:r>
          </a:p>
          <a:p>
            <a:pPr>
              <a:buFont typeface="Arial" panose="020B0604020202020204" pitchFamily="34" charset="0"/>
              <a:buChar char="•"/>
            </a:pPr>
            <a:r>
              <a:rPr lang="en-GB" sz="2400" dirty="0"/>
              <a:t>We “tune in” by being present and showing children they are understood.</a:t>
            </a:r>
          </a:p>
          <a:p>
            <a:endParaRPr lang="en-GB" sz="2400" b="1" dirty="0" smtClean="0"/>
          </a:p>
          <a:p>
            <a:r>
              <a:rPr lang="en-GB" sz="2400" b="1" dirty="0" smtClean="0"/>
              <a:t>Validation</a:t>
            </a:r>
            <a:endParaRPr lang="en-GB" sz="2400" dirty="0"/>
          </a:p>
          <a:p>
            <a:pPr>
              <a:buFont typeface="Arial" panose="020B0604020202020204" pitchFamily="34" charset="0"/>
              <a:buChar char="•"/>
            </a:pPr>
            <a:r>
              <a:rPr lang="en-GB" sz="2400" dirty="0"/>
              <a:t>We acknowledge children’s feelings without judgment (e.g., </a:t>
            </a:r>
            <a:r>
              <a:rPr lang="en-GB" sz="2400" i="1" dirty="0"/>
              <a:t>“I can see you’re feeling upset”</a:t>
            </a:r>
            <a:r>
              <a:rPr lang="en-GB" sz="2400" dirty="0"/>
              <a:t>).</a:t>
            </a:r>
          </a:p>
          <a:p>
            <a:pPr>
              <a:buFont typeface="Arial" panose="020B0604020202020204" pitchFamily="34" charset="0"/>
              <a:buChar char="•"/>
            </a:pPr>
            <a:r>
              <a:rPr lang="en-GB" sz="2400" dirty="0"/>
              <a:t>We reassure them that all feelings are normal and safe to share.</a:t>
            </a:r>
          </a:p>
          <a:p>
            <a:pPr>
              <a:buFont typeface="Arial" panose="020B0604020202020204" pitchFamily="34" charset="0"/>
              <a:buChar char="•"/>
            </a:pPr>
            <a:r>
              <a:rPr lang="en-GB" sz="2400" dirty="0"/>
              <a:t>We help children name their emotions and connect them to strategies for coping.</a:t>
            </a:r>
          </a:p>
          <a:p>
            <a:endParaRPr lang="en-GB" sz="2400" b="1" dirty="0" smtClean="0"/>
          </a:p>
          <a:p>
            <a:r>
              <a:rPr lang="en-GB" sz="2400" b="1" dirty="0" smtClean="0"/>
              <a:t>Why </a:t>
            </a:r>
            <a:r>
              <a:rPr lang="en-GB" sz="2400" b="1" dirty="0"/>
              <a:t>this matters</a:t>
            </a:r>
            <a:r>
              <a:rPr lang="en-GB" sz="2400" dirty="0"/>
              <a:t/>
            </a:r>
            <a:br>
              <a:rPr lang="en-GB" sz="2400" dirty="0"/>
            </a:br>
            <a:r>
              <a:rPr lang="en-GB" sz="2400" dirty="0"/>
              <a:t>✅ Builds trust and safety</a:t>
            </a:r>
            <a:br>
              <a:rPr lang="en-GB" sz="2400" dirty="0"/>
            </a:br>
            <a:r>
              <a:rPr lang="en-GB" sz="2400" dirty="0"/>
              <a:t>✅ Strengthens emotional resilience</a:t>
            </a:r>
            <a:br>
              <a:rPr lang="en-GB" sz="2400" dirty="0"/>
            </a:br>
            <a:r>
              <a:rPr lang="en-GB" sz="2400" dirty="0"/>
              <a:t>✅ Supports positive behaviour and learning</a:t>
            </a:r>
          </a:p>
        </p:txBody>
      </p:sp>
    </p:spTree>
    <p:extLst>
      <p:ext uri="{BB962C8B-B14F-4D97-AF65-F5344CB8AC3E}">
        <p14:creationId xmlns:p14="http://schemas.microsoft.com/office/powerpoint/2010/main" val="19955852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2570" y="505838"/>
            <a:ext cx="11332724" cy="4524315"/>
          </a:xfrm>
          <a:prstGeom prst="rect">
            <a:avLst/>
          </a:prstGeom>
        </p:spPr>
        <p:txBody>
          <a:bodyPr wrap="square">
            <a:spAutoFit/>
          </a:bodyPr>
          <a:lstStyle/>
          <a:p>
            <a:r>
              <a:rPr lang="en-GB" sz="3200" b="1" dirty="0" smtClean="0"/>
              <a:t>What is Ordinarily Available Provision (OAP)?</a:t>
            </a:r>
          </a:p>
          <a:p>
            <a:endParaRPr lang="en-GB" sz="3200" b="1" dirty="0" smtClean="0"/>
          </a:p>
          <a:p>
            <a:r>
              <a:rPr lang="en-GB" sz="3200" b="1" dirty="0" smtClean="0"/>
              <a:t>Definition:</a:t>
            </a:r>
            <a:r>
              <a:rPr lang="en-GB" sz="3200" dirty="0" smtClean="0"/>
              <a:t> Support and strategies that all schools in Hampshire are expected to provide as part of everyday teaching.</a:t>
            </a:r>
          </a:p>
          <a:p>
            <a:endParaRPr lang="en-GB" sz="3200" dirty="0" smtClean="0"/>
          </a:p>
          <a:p>
            <a:pPr>
              <a:buFont typeface="Arial" panose="020B0604020202020204" pitchFamily="34" charset="0"/>
              <a:buChar char="•"/>
            </a:pPr>
            <a:r>
              <a:rPr lang="en-GB" sz="3200" dirty="0" smtClean="0"/>
              <a:t>OAP helps ensure consistency and quality across schools.</a:t>
            </a:r>
          </a:p>
          <a:p>
            <a:endParaRPr lang="en-GB" sz="3200" dirty="0" smtClean="0"/>
          </a:p>
          <a:p>
            <a:pPr>
              <a:buFont typeface="Arial" panose="020B0604020202020204" pitchFamily="34" charset="0"/>
              <a:buChar char="•"/>
            </a:pPr>
            <a:r>
              <a:rPr lang="en-GB" sz="3200" dirty="0" smtClean="0"/>
              <a:t>It sets out what children should receive without the need for an Education, Health and Care Plan (EHCP).</a:t>
            </a:r>
            <a:endParaRPr lang="en-GB" sz="3200" dirty="0"/>
          </a:p>
        </p:txBody>
      </p:sp>
    </p:spTree>
    <p:extLst>
      <p:ext uri="{BB962C8B-B14F-4D97-AF65-F5344CB8AC3E}">
        <p14:creationId xmlns:p14="http://schemas.microsoft.com/office/powerpoint/2010/main" val="8229129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830" y="647765"/>
            <a:ext cx="12201829" cy="4986273"/>
          </a:xfrm>
          <a:prstGeom prst="rect">
            <a:avLst/>
          </a:prstGeom>
        </p:spPr>
      </p:pic>
    </p:spTree>
    <p:extLst>
      <p:ext uri="{BB962C8B-B14F-4D97-AF65-F5344CB8AC3E}">
        <p14:creationId xmlns:p14="http://schemas.microsoft.com/office/powerpoint/2010/main" val="14801079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5565" y="252919"/>
            <a:ext cx="11400817" cy="6001643"/>
          </a:xfrm>
          <a:prstGeom prst="rect">
            <a:avLst/>
          </a:prstGeom>
        </p:spPr>
        <p:txBody>
          <a:bodyPr wrap="square">
            <a:spAutoFit/>
          </a:bodyPr>
          <a:lstStyle/>
          <a:p>
            <a:r>
              <a:rPr lang="en-GB" sz="3200" b="1" dirty="0" smtClean="0"/>
              <a:t>Key Principles</a:t>
            </a:r>
          </a:p>
          <a:p>
            <a:pPr>
              <a:buFont typeface="Arial" panose="020B0604020202020204" pitchFamily="34" charset="0"/>
              <a:buChar char="•"/>
            </a:pPr>
            <a:r>
              <a:rPr lang="en-GB" sz="3200" b="1" dirty="0" smtClean="0"/>
              <a:t>Inclusive practice</a:t>
            </a:r>
            <a:r>
              <a:rPr lang="en-GB" sz="3200" dirty="0" smtClean="0"/>
              <a:t> – All teachers are responsible for every child’s progress, including those with SEND.</a:t>
            </a:r>
          </a:p>
          <a:p>
            <a:endParaRPr lang="en-GB" sz="3200" dirty="0" smtClean="0"/>
          </a:p>
          <a:p>
            <a:pPr>
              <a:buFont typeface="Arial" panose="020B0604020202020204" pitchFamily="34" charset="0"/>
              <a:buChar char="•"/>
            </a:pPr>
            <a:r>
              <a:rPr lang="en-GB" sz="3200" b="1" dirty="0" smtClean="0"/>
              <a:t>Consistency across schools</a:t>
            </a:r>
            <a:r>
              <a:rPr lang="en-GB" sz="3200" dirty="0" smtClean="0"/>
              <a:t> – Children should receive the same high-quality support in any Hampshire school.</a:t>
            </a:r>
          </a:p>
          <a:p>
            <a:endParaRPr lang="en-GB" sz="3200" dirty="0" smtClean="0"/>
          </a:p>
          <a:p>
            <a:pPr>
              <a:buFont typeface="Arial" panose="020B0604020202020204" pitchFamily="34" charset="0"/>
              <a:buChar char="•"/>
            </a:pPr>
            <a:r>
              <a:rPr lang="en-GB" sz="3200" b="1" dirty="0" smtClean="0"/>
              <a:t>Early intervention</a:t>
            </a:r>
            <a:r>
              <a:rPr lang="en-GB" sz="3200" dirty="0" smtClean="0"/>
              <a:t> – Strategies are in place quickly, without waiting for a diagnosis.</a:t>
            </a:r>
          </a:p>
          <a:p>
            <a:endParaRPr lang="en-GB" sz="3200" dirty="0" smtClean="0"/>
          </a:p>
          <a:p>
            <a:pPr>
              <a:buFont typeface="Arial" panose="020B0604020202020204" pitchFamily="34" charset="0"/>
              <a:buChar char="•"/>
            </a:pPr>
            <a:r>
              <a:rPr lang="en-GB" sz="3200" b="1" dirty="0" smtClean="0"/>
              <a:t>Partnership</a:t>
            </a:r>
            <a:r>
              <a:rPr lang="en-GB" sz="3200" dirty="0" smtClean="0"/>
              <a:t> – Schools work with parents and pupils to shape support.</a:t>
            </a:r>
            <a:endParaRPr lang="en-GB" sz="3200" dirty="0"/>
          </a:p>
        </p:txBody>
      </p:sp>
    </p:spTree>
    <p:extLst>
      <p:ext uri="{BB962C8B-B14F-4D97-AF65-F5344CB8AC3E}">
        <p14:creationId xmlns:p14="http://schemas.microsoft.com/office/powerpoint/2010/main" val="21475025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6733" y="0"/>
            <a:ext cx="11926110" cy="7263527"/>
          </a:xfrm>
          <a:prstGeom prst="rect">
            <a:avLst/>
          </a:prstGeom>
        </p:spPr>
        <p:txBody>
          <a:bodyPr wrap="square">
            <a:spAutoFit/>
          </a:bodyPr>
          <a:lstStyle/>
          <a:p>
            <a:r>
              <a:rPr lang="en-GB" sz="2800" b="1" dirty="0" smtClean="0"/>
              <a:t>Examples of OAP Support</a:t>
            </a:r>
          </a:p>
          <a:p>
            <a:r>
              <a:rPr lang="en-GB" sz="2800" b="1" dirty="0" smtClean="0"/>
              <a:t>In the classroom:</a:t>
            </a:r>
            <a:endParaRPr lang="en-GB" sz="2800" dirty="0" smtClean="0"/>
          </a:p>
          <a:p>
            <a:r>
              <a:rPr lang="en-GB" sz="2800" dirty="0" smtClean="0"/>
              <a:t>Differentiated work and scaffolding.</a:t>
            </a:r>
          </a:p>
          <a:p>
            <a:r>
              <a:rPr lang="en-GB" sz="2800" dirty="0" smtClean="0"/>
              <a:t>Visual timetables and clear routines.</a:t>
            </a:r>
          </a:p>
          <a:p>
            <a:r>
              <a:rPr lang="en-GB" sz="2800" dirty="0" smtClean="0"/>
              <a:t>Use of assistive resources (e.g., coloured overlays, enlarged text, pencil grips).</a:t>
            </a:r>
          </a:p>
          <a:p>
            <a:r>
              <a:rPr lang="en-GB" sz="2800" dirty="0" smtClean="0"/>
              <a:t>Small group or one-to-one support for specific skills.</a:t>
            </a:r>
          </a:p>
          <a:p>
            <a:endParaRPr lang="en-GB" sz="2800" dirty="0" smtClean="0"/>
          </a:p>
          <a:p>
            <a:r>
              <a:rPr lang="en-GB" sz="2800" b="1" dirty="0" smtClean="0"/>
              <a:t>For emotional and social needs:</a:t>
            </a:r>
            <a:endParaRPr lang="en-GB" sz="2800" dirty="0" smtClean="0"/>
          </a:p>
          <a:p>
            <a:r>
              <a:rPr lang="en-GB" sz="2800" dirty="0" smtClean="0"/>
              <a:t>Check-ins and mentoring.</a:t>
            </a:r>
          </a:p>
          <a:p>
            <a:r>
              <a:rPr lang="en-GB" sz="2800" dirty="0" smtClean="0"/>
              <a:t>Safe spaces or quiet areas.</a:t>
            </a:r>
          </a:p>
          <a:p>
            <a:r>
              <a:rPr lang="en-GB" sz="2800" dirty="0" smtClean="0"/>
              <a:t>Strategies for managing behaviour and supporting wellbeing.</a:t>
            </a:r>
          </a:p>
          <a:p>
            <a:endParaRPr lang="en-GB" sz="2800" dirty="0" smtClean="0"/>
          </a:p>
          <a:p>
            <a:r>
              <a:rPr lang="en-GB" sz="2800" b="1" dirty="0" smtClean="0"/>
              <a:t>For communication and interaction:</a:t>
            </a:r>
            <a:endParaRPr lang="en-GB" sz="2800" dirty="0" smtClean="0"/>
          </a:p>
          <a:p>
            <a:r>
              <a:rPr lang="en-GB" sz="2800" dirty="0" smtClean="0"/>
              <a:t>Use of visuals, symbols, or sign support.</a:t>
            </a:r>
          </a:p>
          <a:p>
            <a:r>
              <a:rPr lang="en-GB" sz="2800" dirty="0" smtClean="0"/>
              <a:t>Pre-teaching of key vocabulary.</a:t>
            </a:r>
          </a:p>
          <a:p>
            <a:r>
              <a:rPr lang="en-GB" sz="2800" dirty="0" smtClean="0"/>
              <a:t>Opportunities for structured talk and interaction.</a:t>
            </a:r>
          </a:p>
          <a:p>
            <a:pPr>
              <a:buFont typeface="Arial" panose="020B0604020202020204" pitchFamily="34" charset="0"/>
              <a:buChar char="•"/>
            </a:pPr>
            <a:endParaRPr lang="en-GB" dirty="0"/>
          </a:p>
        </p:txBody>
      </p:sp>
    </p:spTree>
    <p:extLst>
      <p:ext uri="{BB962C8B-B14F-4D97-AF65-F5344CB8AC3E}">
        <p14:creationId xmlns:p14="http://schemas.microsoft.com/office/powerpoint/2010/main" val="3355780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33463" y="223736"/>
            <a:ext cx="11848289" cy="6771084"/>
          </a:xfrm>
          <a:prstGeom prst="rect">
            <a:avLst/>
          </a:prstGeom>
        </p:spPr>
        <p:txBody>
          <a:bodyPr wrap="square">
            <a:spAutoFit/>
          </a:bodyPr>
          <a:lstStyle/>
          <a:p>
            <a:r>
              <a:rPr lang="en-GB" sz="3200" b="1" dirty="0" smtClean="0"/>
              <a:t>What This Means for Families</a:t>
            </a:r>
          </a:p>
          <a:p>
            <a:pPr>
              <a:buFont typeface="Arial" panose="020B0604020202020204" pitchFamily="34" charset="0"/>
              <a:buChar char="•"/>
            </a:pPr>
            <a:r>
              <a:rPr lang="en-GB" sz="3200" dirty="0" smtClean="0"/>
              <a:t>Every child should benefit from inclusive strategies in the classroom.</a:t>
            </a:r>
          </a:p>
          <a:p>
            <a:endParaRPr lang="en-GB" sz="3200" dirty="0" smtClean="0"/>
          </a:p>
          <a:p>
            <a:pPr>
              <a:buFont typeface="Arial" panose="020B0604020202020204" pitchFamily="34" charset="0"/>
              <a:buChar char="•"/>
            </a:pPr>
            <a:r>
              <a:rPr lang="en-GB" sz="3200" dirty="0" smtClean="0"/>
              <a:t>Support is available straight away, without needing formal assessments.</a:t>
            </a:r>
          </a:p>
          <a:p>
            <a:endParaRPr lang="en-GB" sz="3200" dirty="0" smtClean="0"/>
          </a:p>
          <a:p>
            <a:pPr>
              <a:buFont typeface="Arial" panose="020B0604020202020204" pitchFamily="34" charset="0"/>
              <a:buChar char="•"/>
            </a:pPr>
            <a:r>
              <a:rPr lang="en-GB" sz="3200" dirty="0" smtClean="0"/>
              <a:t>Parents should see evidence of OAP in their child’s day-to-day learning.</a:t>
            </a:r>
          </a:p>
          <a:p>
            <a:endParaRPr lang="en-GB" sz="3200" dirty="0" smtClean="0"/>
          </a:p>
          <a:p>
            <a:pPr>
              <a:buFont typeface="Arial" panose="020B0604020202020204" pitchFamily="34" charset="0"/>
              <a:buChar char="•"/>
            </a:pPr>
            <a:r>
              <a:rPr lang="en-GB" sz="3200" dirty="0" smtClean="0"/>
              <a:t>If a child needs more than OAP, schools can consider additional resources or request an EHCP.</a:t>
            </a:r>
          </a:p>
          <a:p>
            <a:endParaRPr lang="en-GB" sz="3200" dirty="0" smtClean="0"/>
          </a:p>
          <a:p>
            <a:pPr>
              <a:buFont typeface="Arial" panose="020B0604020202020204" pitchFamily="34" charset="0"/>
              <a:buChar char="•"/>
            </a:pPr>
            <a:r>
              <a:rPr lang="en-GB" sz="3200" dirty="0" smtClean="0"/>
              <a:t>Parents kept informed through meetings, reports, and workshops.</a:t>
            </a:r>
          </a:p>
          <a:p>
            <a:endParaRPr lang="en-GB" dirty="0"/>
          </a:p>
        </p:txBody>
      </p:sp>
    </p:spTree>
    <p:extLst>
      <p:ext uri="{BB962C8B-B14F-4D97-AF65-F5344CB8AC3E}">
        <p14:creationId xmlns:p14="http://schemas.microsoft.com/office/powerpoint/2010/main" val="10897179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211" y="58846"/>
            <a:ext cx="11852366" cy="6555641"/>
          </a:xfrm>
          <a:prstGeom prst="rect">
            <a:avLst/>
          </a:prstGeom>
        </p:spPr>
        <p:txBody>
          <a:bodyPr wrap="square">
            <a:spAutoFit/>
          </a:bodyPr>
          <a:lstStyle/>
          <a:p>
            <a:r>
              <a:rPr lang="en-GB" sz="2000" b="1" dirty="0"/>
              <a:t>How We Identify Children’s Needs at </a:t>
            </a:r>
            <a:r>
              <a:rPr lang="en-GB" sz="2000" b="1" dirty="0" err="1"/>
              <a:t>Burghclere</a:t>
            </a:r>
            <a:endParaRPr lang="en-GB" sz="2000" b="1" dirty="0"/>
          </a:p>
          <a:p>
            <a:r>
              <a:rPr lang="en-GB" sz="2000" b="1" dirty="0" smtClean="0"/>
              <a:t>Teacher </a:t>
            </a:r>
            <a:r>
              <a:rPr lang="en-GB" sz="2000" b="1" dirty="0"/>
              <a:t>Observations</a:t>
            </a:r>
            <a:endParaRPr lang="en-GB" sz="2000" dirty="0"/>
          </a:p>
          <a:p>
            <a:pPr>
              <a:buFont typeface="Arial" panose="020B0604020202020204" pitchFamily="34" charset="0"/>
              <a:buChar char="•"/>
            </a:pPr>
            <a:r>
              <a:rPr lang="en-GB" sz="2000" dirty="0"/>
              <a:t>Daily classroom observations of learning, behaviour, and wellbeing.</a:t>
            </a:r>
          </a:p>
          <a:p>
            <a:pPr>
              <a:buFont typeface="Arial" panose="020B0604020202020204" pitchFamily="34" charset="0"/>
              <a:buChar char="•"/>
            </a:pPr>
            <a:r>
              <a:rPr lang="en-GB" sz="2000" dirty="0"/>
              <a:t>Teachers notice patterns, strengths, and areas of difficulty.</a:t>
            </a:r>
          </a:p>
          <a:p>
            <a:r>
              <a:rPr lang="en-GB" sz="2000" b="1" dirty="0" smtClean="0"/>
              <a:t>Assessment </a:t>
            </a:r>
            <a:r>
              <a:rPr lang="en-GB" sz="2000" b="1" dirty="0"/>
              <a:t>&amp; Data</a:t>
            </a:r>
            <a:endParaRPr lang="en-GB" sz="2000" dirty="0"/>
          </a:p>
          <a:p>
            <a:pPr>
              <a:buFont typeface="Arial" panose="020B0604020202020204" pitchFamily="34" charset="0"/>
              <a:buChar char="•"/>
            </a:pPr>
            <a:r>
              <a:rPr lang="en-GB" sz="2000" dirty="0"/>
              <a:t>Tracking pupil progress through testing (e.g., phonics screening, reading, maths).</a:t>
            </a:r>
          </a:p>
          <a:p>
            <a:pPr>
              <a:buFont typeface="Arial" panose="020B0604020202020204" pitchFamily="34" charset="0"/>
              <a:buChar char="•"/>
            </a:pPr>
            <a:r>
              <a:rPr lang="en-GB" sz="2000" dirty="0"/>
              <a:t>Looking at results over time to spot gaps or concerns.</a:t>
            </a:r>
          </a:p>
          <a:p>
            <a:r>
              <a:rPr lang="en-GB" sz="2000" b="1" dirty="0" smtClean="0"/>
              <a:t>SEN </a:t>
            </a:r>
            <a:r>
              <a:rPr lang="en-GB" sz="2000" b="1" dirty="0"/>
              <a:t>Checklists</a:t>
            </a:r>
            <a:endParaRPr lang="en-GB" sz="2000" dirty="0"/>
          </a:p>
          <a:p>
            <a:pPr>
              <a:buFont typeface="Arial" panose="020B0604020202020204" pitchFamily="34" charset="0"/>
              <a:buChar char="•"/>
            </a:pPr>
            <a:r>
              <a:rPr lang="en-GB" sz="2000" dirty="0"/>
              <a:t>Structured identification tools aligned to the four key SEN areas:</a:t>
            </a:r>
          </a:p>
          <a:p>
            <a:pPr marL="742950" lvl="1" indent="-285750">
              <a:buFont typeface="Arial" panose="020B0604020202020204" pitchFamily="34" charset="0"/>
              <a:buChar char="•"/>
            </a:pPr>
            <a:r>
              <a:rPr lang="en-GB" sz="2000" dirty="0"/>
              <a:t>Cognition &amp; Learning</a:t>
            </a:r>
          </a:p>
          <a:p>
            <a:pPr marL="742950" lvl="1" indent="-285750">
              <a:buFont typeface="Arial" panose="020B0604020202020204" pitchFamily="34" charset="0"/>
              <a:buChar char="•"/>
            </a:pPr>
            <a:r>
              <a:rPr lang="en-GB" sz="2000" dirty="0"/>
              <a:t>Communication &amp; Interaction</a:t>
            </a:r>
          </a:p>
          <a:p>
            <a:pPr marL="742950" lvl="1" indent="-285750">
              <a:buFont typeface="Arial" panose="020B0604020202020204" pitchFamily="34" charset="0"/>
              <a:buChar char="•"/>
            </a:pPr>
            <a:r>
              <a:rPr lang="en-GB" sz="2000" dirty="0"/>
              <a:t>Social, Emotional &amp; Mental Health</a:t>
            </a:r>
          </a:p>
          <a:p>
            <a:pPr marL="742950" lvl="1" indent="-285750">
              <a:buFont typeface="Arial" panose="020B0604020202020204" pitchFamily="34" charset="0"/>
              <a:buChar char="•"/>
            </a:pPr>
            <a:r>
              <a:rPr lang="en-GB" sz="2000" dirty="0"/>
              <a:t>Sensory &amp; </a:t>
            </a:r>
            <a:r>
              <a:rPr lang="en-GB" sz="2000"/>
              <a:t>Physical </a:t>
            </a:r>
            <a:r>
              <a:rPr lang="en-GB" sz="2000" smtClean="0"/>
              <a:t>Needs</a:t>
            </a:r>
          </a:p>
          <a:p>
            <a:r>
              <a:rPr lang="en-GB" sz="2000" b="1" smtClean="0"/>
              <a:t>Tracking </a:t>
            </a:r>
            <a:r>
              <a:rPr lang="en-GB" sz="2000" b="1" dirty="0"/>
              <a:t>Interventions</a:t>
            </a:r>
            <a:endParaRPr lang="en-GB" sz="2000" dirty="0"/>
          </a:p>
          <a:p>
            <a:pPr>
              <a:buFont typeface="Arial" panose="020B0604020202020204" pitchFamily="34" charset="0"/>
              <a:buChar char="•"/>
            </a:pPr>
            <a:r>
              <a:rPr lang="en-GB" sz="2000" dirty="0"/>
              <a:t>Monitoring support strategies already in place.</a:t>
            </a:r>
          </a:p>
          <a:p>
            <a:pPr>
              <a:buFont typeface="Arial" panose="020B0604020202020204" pitchFamily="34" charset="0"/>
              <a:buChar char="•"/>
            </a:pPr>
            <a:r>
              <a:rPr lang="en-GB" sz="2000" dirty="0"/>
              <a:t>Measuring progress to see what works best.</a:t>
            </a:r>
          </a:p>
          <a:p>
            <a:pPr>
              <a:buFont typeface="Arial" panose="020B0604020202020204" pitchFamily="34" charset="0"/>
              <a:buChar char="•"/>
            </a:pPr>
            <a:r>
              <a:rPr lang="en-GB" sz="2000" dirty="0"/>
              <a:t>Adjusting provision when needed.</a:t>
            </a:r>
          </a:p>
          <a:p>
            <a:r>
              <a:rPr lang="en-GB" sz="2000" b="1" dirty="0"/>
              <a:t>Our Goal</a:t>
            </a:r>
            <a:r>
              <a:rPr lang="en-GB" sz="2000" dirty="0"/>
              <a:t/>
            </a:r>
            <a:br>
              <a:rPr lang="en-GB" sz="2000" dirty="0"/>
            </a:br>
            <a:r>
              <a:rPr lang="en-GB" sz="2000" dirty="0"/>
              <a:t>✅ Early identification</a:t>
            </a:r>
            <a:br>
              <a:rPr lang="en-GB" sz="2000" dirty="0"/>
            </a:br>
            <a:r>
              <a:rPr lang="en-GB" sz="2000" dirty="0"/>
              <a:t>✅ Targeted support</a:t>
            </a:r>
            <a:br>
              <a:rPr lang="en-GB" sz="2000" dirty="0"/>
            </a:br>
            <a:r>
              <a:rPr lang="en-GB" sz="2000" dirty="0"/>
              <a:t>✅ Partnership with parents</a:t>
            </a:r>
          </a:p>
        </p:txBody>
      </p:sp>
    </p:spTree>
    <p:extLst>
      <p:ext uri="{BB962C8B-B14F-4D97-AF65-F5344CB8AC3E}">
        <p14:creationId xmlns:p14="http://schemas.microsoft.com/office/powerpoint/2010/main" val="1518527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1" y="95795"/>
            <a:ext cx="11952700" cy="6678751"/>
          </a:xfrm>
          <a:prstGeom prst="rect">
            <a:avLst/>
          </a:prstGeom>
        </p:spPr>
        <p:txBody>
          <a:bodyPr wrap="square">
            <a:spAutoFit/>
          </a:bodyPr>
          <a:lstStyle/>
          <a:p>
            <a:r>
              <a:rPr lang="en-GB" sz="2800" b="1" dirty="0"/>
              <a:t>What is an IEP (Individual Education Plan</a:t>
            </a:r>
            <a:r>
              <a:rPr lang="en-GB" sz="2800" b="1" dirty="0" smtClean="0"/>
              <a:t>)?</a:t>
            </a:r>
          </a:p>
          <a:p>
            <a:endParaRPr lang="en-GB" sz="2800" b="1" dirty="0"/>
          </a:p>
          <a:p>
            <a:r>
              <a:rPr lang="en-GB" sz="2800" b="1" dirty="0"/>
              <a:t>An IEP is a personalised plan to support a child’s learning needs.</a:t>
            </a:r>
            <a:r>
              <a:rPr lang="en-GB" sz="2800" dirty="0"/>
              <a:t/>
            </a:r>
            <a:br>
              <a:rPr lang="en-GB" sz="2800" dirty="0"/>
            </a:br>
            <a:r>
              <a:rPr lang="en-GB" sz="2800" dirty="0"/>
              <a:t>It is created when a child needs additional help to succeed in school.</a:t>
            </a:r>
          </a:p>
          <a:p>
            <a:r>
              <a:rPr lang="en-GB" sz="2800" b="1" dirty="0"/>
              <a:t>Key points for parents:</a:t>
            </a:r>
            <a:endParaRPr lang="en-GB" sz="2800" dirty="0"/>
          </a:p>
          <a:p>
            <a:r>
              <a:rPr lang="en-GB" sz="2800" b="1" dirty="0" smtClean="0"/>
              <a:t>Personalised </a:t>
            </a:r>
            <a:r>
              <a:rPr lang="en-GB" sz="2800" b="1" dirty="0"/>
              <a:t>Goals</a:t>
            </a:r>
            <a:r>
              <a:rPr lang="en-GB" sz="2800" dirty="0"/>
              <a:t>: The IEP sets out specific, realistic learning and development targets tailored to the child.</a:t>
            </a:r>
          </a:p>
          <a:p>
            <a:r>
              <a:rPr lang="en-GB" sz="2800" b="1" dirty="0" smtClean="0"/>
              <a:t>Collaborative </a:t>
            </a:r>
            <a:r>
              <a:rPr lang="en-GB" sz="2800" b="1" dirty="0"/>
              <a:t>Process</a:t>
            </a:r>
            <a:r>
              <a:rPr lang="en-GB" sz="2800" dirty="0"/>
              <a:t>: Teachers, support staff, parents, and sometimes the child, work together to create and review the plan.</a:t>
            </a:r>
          </a:p>
          <a:p>
            <a:r>
              <a:rPr lang="en-GB" sz="2800" b="1" dirty="0" smtClean="0"/>
              <a:t>Focused </a:t>
            </a:r>
            <a:r>
              <a:rPr lang="en-GB" sz="2800" b="1" dirty="0"/>
              <a:t>Support</a:t>
            </a:r>
            <a:r>
              <a:rPr lang="en-GB" sz="2800" dirty="0"/>
              <a:t>: It outlines the strategies, resources, and teaching approaches that will help the child reach their goals.</a:t>
            </a:r>
          </a:p>
          <a:p>
            <a:r>
              <a:rPr lang="en-GB" sz="2800" b="1" dirty="0" smtClean="0"/>
              <a:t>Regular </a:t>
            </a:r>
            <a:r>
              <a:rPr lang="en-GB" sz="2800" b="1" dirty="0"/>
              <a:t>Reviews</a:t>
            </a:r>
            <a:r>
              <a:rPr lang="en-GB" sz="2800" dirty="0"/>
              <a:t>: Progress is monitored, and the plan is updated regularly </a:t>
            </a:r>
            <a:r>
              <a:rPr lang="en-GB" sz="2800" dirty="0" smtClean="0"/>
              <a:t>termly.</a:t>
            </a:r>
          </a:p>
          <a:p>
            <a:r>
              <a:rPr lang="en-GB" sz="2800" b="1" dirty="0" smtClean="0"/>
              <a:t>Parent </a:t>
            </a:r>
            <a:r>
              <a:rPr lang="en-GB" sz="2800" b="1" dirty="0"/>
              <a:t>Involvement</a:t>
            </a:r>
            <a:r>
              <a:rPr lang="en-GB" sz="2800" dirty="0"/>
              <a:t>: Parents’ insights are valued – you know your child best, and your voice helps shape the plan.</a:t>
            </a:r>
          </a:p>
          <a:p>
            <a:endParaRPr lang="en-GB" sz="3600" dirty="0"/>
          </a:p>
        </p:txBody>
      </p:sp>
    </p:spTree>
    <p:extLst>
      <p:ext uri="{BB962C8B-B14F-4D97-AF65-F5344CB8AC3E}">
        <p14:creationId xmlns:p14="http://schemas.microsoft.com/office/powerpoint/2010/main" val="3136880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3800" y="0"/>
            <a:ext cx="11400817" cy="7602081"/>
          </a:xfrm>
          <a:prstGeom prst="rect">
            <a:avLst/>
          </a:prstGeom>
        </p:spPr>
        <p:txBody>
          <a:bodyPr wrap="square">
            <a:spAutoFit/>
          </a:bodyPr>
          <a:lstStyle/>
          <a:p>
            <a:r>
              <a:rPr lang="en-GB" sz="3600" b="1" dirty="0" smtClean="0"/>
              <a:t>Summary</a:t>
            </a:r>
          </a:p>
          <a:p>
            <a:pPr>
              <a:buFont typeface="Arial" panose="020B0604020202020204" pitchFamily="34" charset="0"/>
              <a:buChar char="•"/>
            </a:pPr>
            <a:r>
              <a:rPr lang="en-GB" sz="3200" dirty="0" smtClean="0"/>
              <a:t>SEND = additional needs that require support.</a:t>
            </a:r>
          </a:p>
          <a:p>
            <a:pPr>
              <a:buFont typeface="Arial" panose="020B0604020202020204" pitchFamily="34" charset="0"/>
              <a:buChar char="•"/>
            </a:pPr>
            <a:r>
              <a:rPr lang="en-GB" sz="3200" dirty="0" smtClean="0"/>
              <a:t>SEND Code of Practice shapes everything we do.</a:t>
            </a:r>
          </a:p>
          <a:p>
            <a:pPr>
              <a:buFont typeface="Arial" panose="020B0604020202020204" pitchFamily="34" charset="0"/>
              <a:buChar char="•"/>
            </a:pPr>
            <a:r>
              <a:rPr lang="en-GB" sz="3200" dirty="0" err="1" smtClean="0"/>
              <a:t>Burghclere</a:t>
            </a:r>
            <a:r>
              <a:rPr lang="en-GB" sz="3200" dirty="0" smtClean="0"/>
              <a:t> provides inclusive teaching and targeted support.</a:t>
            </a:r>
          </a:p>
          <a:p>
            <a:pPr>
              <a:buFont typeface="Arial" panose="020B0604020202020204" pitchFamily="34" charset="0"/>
              <a:buChar char="•"/>
            </a:pPr>
            <a:r>
              <a:rPr lang="en-GB" sz="3200" dirty="0" smtClean="0"/>
              <a:t>Hampshire’s OAP ensures consistent, high-quality provision.</a:t>
            </a:r>
          </a:p>
          <a:p>
            <a:pPr>
              <a:buFont typeface="Arial" panose="020B0604020202020204" pitchFamily="34" charset="0"/>
              <a:buChar char="•"/>
            </a:pPr>
            <a:r>
              <a:rPr lang="en-GB" sz="3200" dirty="0" smtClean="0"/>
              <a:t>Partnership with parents is key.</a:t>
            </a:r>
          </a:p>
          <a:p>
            <a:endParaRPr lang="en-GB" sz="2400" dirty="0" smtClean="0"/>
          </a:p>
          <a:p>
            <a:r>
              <a:rPr lang="en-GB" sz="3200" b="1" dirty="0" smtClean="0"/>
              <a:t>Ofsted Inspection July 2025</a:t>
            </a:r>
          </a:p>
          <a:p>
            <a:r>
              <a:rPr lang="en-GB" sz="3200" i="1" dirty="0" smtClean="0"/>
              <a:t>“Pupils </a:t>
            </a:r>
            <a:r>
              <a:rPr lang="en-GB" sz="3200" i="1" dirty="0"/>
              <a:t>with SEND have their needs identified accurately by the school. Teachers adapt learning to support pupils to access the whole curriculum. The school provides pupils with personalised support, which helps them to build their knowledge. The school works with parents and carers and pupils with SEND to set targets and review progress on a regular basis</a:t>
            </a:r>
            <a:r>
              <a:rPr lang="en-GB" sz="3200" i="1" dirty="0" smtClean="0"/>
              <a:t>.”</a:t>
            </a:r>
            <a:endParaRPr lang="en-GB" sz="3200" i="1" dirty="0"/>
          </a:p>
          <a:p>
            <a:pPr>
              <a:buFont typeface="Arial" panose="020B0604020202020204" pitchFamily="34" charset="0"/>
              <a:buChar char="•"/>
            </a:pPr>
            <a:endParaRPr lang="en-GB" sz="3600" dirty="0"/>
          </a:p>
        </p:txBody>
      </p:sp>
    </p:spTree>
    <p:extLst>
      <p:ext uri="{BB962C8B-B14F-4D97-AF65-F5344CB8AC3E}">
        <p14:creationId xmlns:p14="http://schemas.microsoft.com/office/powerpoint/2010/main" val="88901930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1068</TotalTime>
  <Words>927</Words>
  <Application>Microsoft Office PowerPoint</Application>
  <PresentationFormat>Widescreen</PresentationFormat>
  <Paragraphs>111</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Parent Workshop: Understanding SEND at Burghclere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Workshop: Understanding SEND at Burghclere</dc:title>
  <dc:creator>Sophie Burton</dc:creator>
  <cp:lastModifiedBy>Simone King</cp:lastModifiedBy>
  <cp:revision>10</cp:revision>
  <dcterms:created xsi:type="dcterms:W3CDTF">2025-09-23T16:39:09Z</dcterms:created>
  <dcterms:modified xsi:type="dcterms:W3CDTF">2025-10-01T08:27:23Z</dcterms:modified>
</cp:coreProperties>
</file>